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1" r:id="rId4"/>
    <p:sldId id="258" r:id="rId5"/>
    <p:sldId id="260" r:id="rId6"/>
    <p:sldId id="263" r:id="rId7"/>
    <p:sldId id="262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E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48" y="3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453EB-D001-48DB-A7E5-88AF351ADB45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0E03C-73FF-4299-A977-5D3DC3DE5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31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0E03C-73FF-4299-A977-5D3DC3DE5C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82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55855-D110-4BC5-B7E6-2BE96D7A67C7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51A72-D1C8-4DB5-8A2F-1C46FB58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72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55855-D110-4BC5-B7E6-2BE96D7A67C7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51A72-D1C8-4DB5-8A2F-1C46FB58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31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55855-D110-4BC5-B7E6-2BE96D7A67C7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51A72-D1C8-4DB5-8A2F-1C46FB58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5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55855-D110-4BC5-B7E6-2BE96D7A67C7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51A72-D1C8-4DB5-8A2F-1C46FB58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10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55855-D110-4BC5-B7E6-2BE96D7A67C7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51A72-D1C8-4DB5-8A2F-1C46FB58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28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55855-D110-4BC5-B7E6-2BE96D7A67C7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51A72-D1C8-4DB5-8A2F-1C46FB58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1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55855-D110-4BC5-B7E6-2BE96D7A67C7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51A72-D1C8-4DB5-8A2F-1C46FB58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89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55855-D110-4BC5-B7E6-2BE96D7A67C7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51A72-D1C8-4DB5-8A2F-1C46FB58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42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55855-D110-4BC5-B7E6-2BE96D7A67C7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51A72-D1C8-4DB5-8A2F-1C46FB58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50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55855-D110-4BC5-B7E6-2BE96D7A67C7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51A72-D1C8-4DB5-8A2F-1C46FB58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19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55855-D110-4BC5-B7E6-2BE96D7A67C7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51A72-D1C8-4DB5-8A2F-1C46FB58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77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55855-D110-4BC5-B7E6-2BE96D7A67C7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51A72-D1C8-4DB5-8A2F-1C46FB58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92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9.emf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image" Target="../media/image11.png"/><Relationship Id="rId16" Type="http://schemas.microsoft.com/office/2007/relationships/hdphoto" Target="../media/hdphoto5.wd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9.emf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ARMSTRONG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Rover for Moon </a:t>
            </a:r>
            <a:r>
              <a:rPr lang="en-US" dirty="0" err="1"/>
              <a:t>SeTtlement</a:t>
            </a:r>
            <a:r>
              <a:rPr lang="en-US" dirty="0"/>
              <a:t> Reconnaissance ON Ground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30779" y="6069083"/>
            <a:ext cx="7930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Lorenzo </a:t>
            </a:r>
            <a:r>
              <a:rPr lang="en-US" dirty="0" err="1"/>
              <a:t>Bolsi</a:t>
            </a:r>
            <a:r>
              <a:rPr lang="en-US" dirty="0"/>
              <a:t>	</a:t>
            </a:r>
            <a:r>
              <a:rPr lang="en-US" dirty="0" err="1"/>
              <a:t>Niccolò</a:t>
            </a:r>
            <a:r>
              <a:rPr lang="en-US" dirty="0"/>
              <a:t> </a:t>
            </a:r>
            <a:r>
              <a:rPr lang="en-US" dirty="0" err="1"/>
              <a:t>Glouchtchenko</a:t>
            </a:r>
            <a:r>
              <a:rPr lang="en-US" dirty="0"/>
              <a:t>	Matteo </a:t>
            </a:r>
            <a:r>
              <a:rPr lang="en-US" dirty="0" err="1"/>
              <a:t>Nicoli</a:t>
            </a:r>
            <a:r>
              <a:rPr lang="en-US" dirty="0"/>
              <a:t>	Mathieu Petit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52392" y="6575575"/>
            <a:ext cx="92095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Image credits: NASA Scientific Visualization Studio (background, edited), http://www.welios.at/en/sonderausstellung-schwerelos-ab-11-02-2016/ (rover)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74" y="3648304"/>
            <a:ext cx="2798384" cy="18801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694" y="121649"/>
            <a:ext cx="666718" cy="557619"/>
          </a:xfrm>
          <a:prstGeom prst="rect">
            <a:avLst/>
          </a:prstGeom>
        </p:spPr>
      </p:pic>
      <p:pic>
        <p:nvPicPr>
          <p:cNvPr id="11" name="Immagine 8">
            <a:extLst>
              <a:ext uri="{FF2B5EF4-FFF2-40B4-BE49-F238E27FC236}">
                <a16:creationId xmlns:a16="http://schemas.microsoft.com/office/drawing/2014/main" id="{BEB13414-4D03-4E1E-A3D4-D7B016C03BC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5" t="18151" r="64616" b="17720"/>
          <a:stretch/>
        </p:blipFill>
        <p:spPr>
          <a:xfrm>
            <a:off x="11438878" y="764557"/>
            <a:ext cx="576349" cy="5763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347BE4E-F754-403C-87F7-B1E6AF618C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781" y="55472"/>
            <a:ext cx="4570436" cy="257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0.69258 0.00255 " pathEditMode="relative" rAng="0" ptsTypes="AA">
                                      <p:cBhvr>
                                        <p:cTn id="9" dur="2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622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of the 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Study the lunar environment to prepare for a future habitat</a:t>
            </a:r>
          </a:p>
          <a:p>
            <a:r>
              <a:rPr lang="en-US" dirty="0"/>
              <a:t>Long-term mission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862" y="1637212"/>
            <a:ext cx="2364082" cy="23640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17" y="1202714"/>
            <a:ext cx="1452572" cy="9759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564" y="604445"/>
            <a:ext cx="1060678" cy="13302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31660" y="6584490"/>
            <a:ext cx="85234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Image credits: http://www.icons8.com (moon), http://www.welios.at/en/sonderausstellung-schwerelos-ab-11-02-2016/ (astronauts and rover)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694" y="121649"/>
            <a:ext cx="666718" cy="5576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r="23367"/>
          <a:stretch/>
        </p:blipFill>
        <p:spPr>
          <a:xfrm>
            <a:off x="11438878" y="1426196"/>
            <a:ext cx="558807" cy="549029"/>
          </a:xfrm>
          <a:prstGeom prst="rect">
            <a:avLst/>
          </a:prstGeom>
        </p:spPr>
      </p:pic>
      <p:pic>
        <p:nvPicPr>
          <p:cNvPr id="12" name="Immagine 8">
            <a:extLst>
              <a:ext uri="{FF2B5EF4-FFF2-40B4-BE49-F238E27FC236}">
                <a16:creationId xmlns:a16="http://schemas.microsoft.com/office/drawing/2014/main" id="{BEB13414-4D03-4E1E-A3D4-D7B016C03BC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5" t="18151" r="64616" b="17720"/>
          <a:stretch/>
        </p:blipFill>
        <p:spPr>
          <a:xfrm>
            <a:off x="11438878" y="764557"/>
            <a:ext cx="576349" cy="5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0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accel="33333" decel="3333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29600000">
                                      <p:cBhvr>
                                        <p:cTn id="1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Radiation</a:t>
            </a:r>
          </a:p>
          <a:p>
            <a:pPr lvl="1"/>
            <a:r>
              <a:rPr lang="en-US" dirty="0"/>
              <a:t>Effect of the Earth’s orbit around the Sun</a:t>
            </a:r>
          </a:p>
          <a:p>
            <a:pPr lvl="1"/>
            <a:r>
              <a:rPr lang="en-US" dirty="0"/>
              <a:t>Effect of the Earth’s magnetosphere</a:t>
            </a:r>
          </a:p>
          <a:p>
            <a:pPr lvl="1"/>
            <a:r>
              <a:rPr lang="en-US" dirty="0"/>
              <a:t>Shielding effect of the Moon’s regolith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37068" y="1825625"/>
            <a:ext cx="5610497" cy="4351338"/>
          </a:xfrm>
        </p:spPr>
        <p:txBody>
          <a:bodyPr>
            <a:normAutofit/>
          </a:bodyPr>
          <a:lstStyle/>
          <a:p>
            <a:r>
              <a:rPr lang="en-US" dirty="0"/>
              <a:t>Water-Ice</a:t>
            </a:r>
          </a:p>
          <a:p>
            <a:pPr lvl="1"/>
            <a:r>
              <a:rPr lang="en-US" dirty="0"/>
              <a:t>Surface ice</a:t>
            </a:r>
          </a:p>
          <a:p>
            <a:pPr lvl="1"/>
            <a:r>
              <a:rPr lang="en-US" dirty="0"/>
              <a:t>Establish presence of underground ice</a:t>
            </a:r>
          </a:p>
          <a:p>
            <a:r>
              <a:rPr lang="en-US" dirty="0"/>
              <a:t>Dust</a:t>
            </a:r>
          </a:p>
          <a:p>
            <a:pPr lvl="1"/>
            <a:r>
              <a:rPr lang="en-US" dirty="0"/>
              <a:t>Long-term </a:t>
            </a:r>
            <a:r>
              <a:rPr lang="en-US" dirty="0" smtClean="0"/>
              <a:t>damage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694" y="121649"/>
            <a:ext cx="666718" cy="557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r="23367"/>
          <a:stretch/>
        </p:blipFill>
        <p:spPr>
          <a:xfrm>
            <a:off x="11438878" y="1426196"/>
            <a:ext cx="558807" cy="54902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EB13414-4D03-4E1E-A3D4-D7B016C03B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5" t="18151" r="64616" b="17720"/>
          <a:stretch/>
        </p:blipFill>
        <p:spPr>
          <a:xfrm>
            <a:off x="11438878" y="764557"/>
            <a:ext cx="576349" cy="5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0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Payloads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Radiation</a:t>
            </a:r>
          </a:p>
          <a:p>
            <a:pPr lvl="1"/>
            <a:r>
              <a:rPr lang="en-US" dirty="0"/>
              <a:t>Ionizing Radiation Detector</a:t>
            </a:r>
          </a:p>
          <a:p>
            <a:pPr lvl="1"/>
            <a:r>
              <a:rPr lang="en-US" dirty="0"/>
              <a:t>Drill</a:t>
            </a:r>
          </a:p>
          <a:p>
            <a:r>
              <a:rPr lang="en-US" dirty="0"/>
              <a:t>Water-Ice</a:t>
            </a:r>
          </a:p>
          <a:p>
            <a:pPr lvl="1"/>
            <a:r>
              <a:rPr lang="en-US" dirty="0"/>
              <a:t>Mass Spectrometer</a:t>
            </a:r>
          </a:p>
          <a:p>
            <a:pPr lvl="1"/>
            <a:r>
              <a:rPr lang="en-US" dirty="0"/>
              <a:t>Drill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Dust</a:t>
            </a:r>
          </a:p>
          <a:p>
            <a:pPr lvl="1"/>
            <a:r>
              <a:rPr lang="en-US" dirty="0"/>
              <a:t>Samples of different </a:t>
            </a:r>
            <a:r>
              <a:rPr lang="en-US" dirty="0" smtClean="0"/>
              <a:t>materials</a:t>
            </a:r>
          </a:p>
          <a:p>
            <a:pPr lvl="1"/>
            <a:r>
              <a:rPr lang="en-US" dirty="0" smtClean="0"/>
              <a:t>Microscope</a:t>
            </a:r>
            <a:endParaRPr lang="en-US" dirty="0"/>
          </a:p>
          <a:p>
            <a:pPr lvl="1"/>
            <a:r>
              <a:rPr lang="en-US" dirty="0"/>
              <a:t>Solenoid active shielding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694" y="121649"/>
            <a:ext cx="666718" cy="557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r="23367"/>
          <a:stretch/>
        </p:blipFill>
        <p:spPr>
          <a:xfrm>
            <a:off x="11438878" y="1426196"/>
            <a:ext cx="558807" cy="54902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EB13414-4D03-4E1E-A3D4-D7B016C03B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5" t="18151" r="64616" b="17720"/>
          <a:stretch/>
        </p:blipFill>
        <p:spPr>
          <a:xfrm>
            <a:off x="11438878" y="764557"/>
            <a:ext cx="576349" cy="5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6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Landing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Criteria</a:t>
            </a:r>
          </a:p>
          <a:p>
            <a:pPr lvl="1"/>
            <a:r>
              <a:rPr lang="en-US" dirty="0"/>
              <a:t>Solar exposure</a:t>
            </a:r>
          </a:p>
          <a:p>
            <a:pPr lvl="1"/>
            <a:r>
              <a:rPr lang="en-US" dirty="0" smtClean="0"/>
              <a:t>Water-ice </a:t>
            </a:r>
            <a:r>
              <a:rPr lang="en-US" dirty="0"/>
              <a:t>presence</a:t>
            </a:r>
          </a:p>
          <a:p>
            <a:pPr lvl="1"/>
            <a:r>
              <a:rPr lang="en-US" dirty="0"/>
              <a:t>Landing area geography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532" y="-2040266"/>
            <a:ext cx="4042954" cy="271635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682343" y="4683033"/>
            <a:ext cx="4441372" cy="80336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694" y="121649"/>
            <a:ext cx="666718" cy="557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r="23367"/>
          <a:stretch/>
        </p:blipFill>
        <p:spPr>
          <a:xfrm>
            <a:off x="11438878" y="1426196"/>
            <a:ext cx="558807" cy="549029"/>
          </a:xfrm>
          <a:prstGeom prst="rect">
            <a:avLst/>
          </a:prstGeom>
        </p:spPr>
      </p:pic>
      <p:pic>
        <p:nvPicPr>
          <p:cNvPr id="10" name="Immagine 8">
            <a:extLst>
              <a:ext uri="{FF2B5EF4-FFF2-40B4-BE49-F238E27FC236}">
                <a16:creationId xmlns:a16="http://schemas.microsoft.com/office/drawing/2014/main" id="{BEB13414-4D03-4E1E-A3D4-D7B016C03BC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5" t="18151" r="64616" b="17720"/>
          <a:stretch/>
        </p:blipFill>
        <p:spPr>
          <a:xfrm>
            <a:off x="11438878" y="764557"/>
            <a:ext cx="576349" cy="5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67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1" presetClass="path" presetSubtype="0" accel="50000" fill="hold" nodeType="click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24 -0.05949 L -0.07383 0.13172 C -0.09753 0.17292 -0.12592 0.24005 -0.15196 0.31366 C -0.18164 0.39838 -0.20183 0.46899 -0.21198 0.52385 L -0.26198 0.78172 " pathEditMode="relative" rAng="1920000" ptsTypes="AAAAA" p14:bounceEnd="25000">
                                          <p:cBhvr>
                                            <p:cTn id="6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771" y="3988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6" grpId="0" animBg="1"/>
          <p:bldP spid="6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1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24 -0.05949 L -0.07383 0.13172 C -0.09753 0.17292 -0.12592 0.24005 -0.15196 0.31366 C -0.18164 0.39838 -0.20183 0.46899 -0.21198 0.52385 L -0.26198 0.78172 " pathEditMode="relative" rAng="1920000" ptsTypes="AAAAA">
                                          <p:cBhvr>
                                            <p:cTn id="6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771" y="3988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6" grpId="0" animBg="1"/>
          <p:bldP spid="6" grpId="1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907" y="1402547"/>
            <a:ext cx="4503810" cy="47324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Landing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Criteria</a:t>
            </a:r>
          </a:p>
          <a:p>
            <a:pPr lvl="1"/>
            <a:r>
              <a:rPr lang="en-US" dirty="0"/>
              <a:t>Solar exposure</a:t>
            </a:r>
          </a:p>
          <a:p>
            <a:pPr lvl="1"/>
            <a:r>
              <a:rPr lang="en-US" dirty="0" smtClean="0"/>
              <a:t>Water-ice </a:t>
            </a:r>
            <a:r>
              <a:rPr lang="en-US" dirty="0"/>
              <a:t>presence</a:t>
            </a:r>
          </a:p>
          <a:p>
            <a:pPr lvl="1"/>
            <a:r>
              <a:rPr lang="en-US" dirty="0"/>
              <a:t>Landing area </a:t>
            </a:r>
            <a:r>
              <a:rPr lang="en-US" dirty="0" smtClean="0"/>
              <a:t>geography</a:t>
            </a:r>
          </a:p>
          <a:p>
            <a:r>
              <a:rPr lang="en-US" dirty="0" smtClean="0"/>
              <a:t>Selection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694" y="121649"/>
            <a:ext cx="666718" cy="557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r="23367"/>
          <a:stretch/>
        </p:blipFill>
        <p:spPr>
          <a:xfrm>
            <a:off x="11438878" y="1426196"/>
            <a:ext cx="558807" cy="549029"/>
          </a:xfrm>
          <a:prstGeom prst="rect">
            <a:avLst/>
          </a:prstGeom>
        </p:spPr>
      </p:pic>
      <p:pic>
        <p:nvPicPr>
          <p:cNvPr id="10" name="Immagine 8">
            <a:extLst>
              <a:ext uri="{FF2B5EF4-FFF2-40B4-BE49-F238E27FC236}">
                <a16:creationId xmlns:a16="http://schemas.microsoft.com/office/drawing/2014/main" id="{BEB13414-4D03-4E1E-A3D4-D7B016C03BC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5" t="18151" r="64616" b="17720"/>
          <a:stretch/>
        </p:blipFill>
        <p:spPr>
          <a:xfrm>
            <a:off x="11438878" y="764557"/>
            <a:ext cx="576349" cy="576350"/>
          </a:xfrm>
          <a:prstGeom prst="rect">
            <a:avLst/>
          </a:prstGeom>
        </p:spPr>
      </p:pic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60" y="2110742"/>
            <a:ext cx="5181600" cy="4303620"/>
          </a:xfr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61" y="2110742"/>
            <a:ext cx="5181600" cy="42989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59" y="2106100"/>
            <a:ext cx="5186674" cy="43036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60" y="2110743"/>
            <a:ext cx="5181600" cy="43044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485" y="2100637"/>
            <a:ext cx="5188695" cy="43090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539" y="2100637"/>
            <a:ext cx="5178546" cy="429940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44" y="2109920"/>
            <a:ext cx="5192736" cy="431627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391" y="2106098"/>
            <a:ext cx="5198842" cy="432727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368791" y="6586884"/>
            <a:ext cx="28232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Image credits: </a:t>
            </a:r>
            <a:r>
              <a:rPr lang="en-US" sz="1050" dirty="0" smtClean="0"/>
              <a:t>NASA quickmap.lroc.asu.edu</a:t>
            </a:r>
            <a:endParaRPr lang="en-US" sz="105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689" y="1306987"/>
            <a:ext cx="3410246" cy="64013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001013" y="161509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K</a:t>
            </a:r>
            <a:endParaRPr lang="en-US" sz="16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970" b="98218" l="593" r="96443">
                        <a14:foregroundMark x1="13439" y1="26931" x2="70949" y2="7327"/>
                        <a14:foregroundMark x1="81225" y1="20000" x2="77470" y2="80198"/>
                        <a14:foregroundMark x1="15613" y1="79208" x2="79051" y2="84554"/>
                        <a14:foregroundMark x1="4941" y1="65545" x2="7510" y2="30693"/>
                        <a14:foregroundMark x1="92688" y1="30297" x2="96443" y2="65545"/>
                        <a14:foregroundMark x1="57510" y1="3564" x2="29842" y2="5743"/>
                        <a14:foregroundMark x1="32411" y1="93861" x2="64427" y2="92673"/>
                        <a14:foregroundMark x1="43874" y1="98218" x2="59684" y2="97624"/>
                        <a14:foregroundMark x1="87154" y1="53069" x2="81225" y2="43762"/>
                        <a14:foregroundMark x1="593" y1="53069" x2="593" y2="453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987" y="1426196"/>
            <a:ext cx="4819650" cy="481012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720122" y="6575055"/>
            <a:ext cx="1471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Image credits: </a:t>
            </a:r>
            <a:r>
              <a:rPr lang="en-US" sz="1050" dirty="0" smtClean="0"/>
              <a:t>NASA</a:t>
            </a:r>
            <a:endParaRPr lang="en-US" sz="1050" dirty="0"/>
          </a:p>
        </p:txBody>
      </p:sp>
      <p:sp>
        <p:nvSpPr>
          <p:cNvPr id="35" name="TextBox 34"/>
          <p:cNvSpPr txBox="1"/>
          <p:nvPr/>
        </p:nvSpPr>
        <p:spPr>
          <a:xfrm>
            <a:off x="9796793" y="6575055"/>
            <a:ext cx="23952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Image credits: NASA </a:t>
            </a:r>
            <a:r>
              <a:rPr lang="en-US" sz="1050" dirty="0" smtClean="0"/>
              <a:t>moon.nasa.gov</a:t>
            </a:r>
            <a:endParaRPr lang="en-US" sz="1050" dirty="0"/>
          </a:p>
        </p:txBody>
      </p:sp>
      <p:sp>
        <p:nvSpPr>
          <p:cNvPr id="36" name="TextBox 35"/>
          <p:cNvSpPr txBox="1"/>
          <p:nvPr/>
        </p:nvSpPr>
        <p:spPr>
          <a:xfrm>
            <a:off x="10620637" y="282810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21EFEB"/>
                </a:solidFill>
              </a:rPr>
              <a:t>Surface ice</a:t>
            </a:r>
            <a:endParaRPr lang="en-US" dirty="0">
              <a:solidFill>
                <a:srgbClr val="21EFEB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42" y="2228659"/>
            <a:ext cx="6586871" cy="336957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43" y="2223196"/>
            <a:ext cx="6586870" cy="340612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9572372" y="6576350"/>
            <a:ext cx="26196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Image credits: </a:t>
            </a:r>
            <a:r>
              <a:rPr lang="en-US" sz="1050" dirty="0" smtClean="0"/>
              <a:t>NASA moontrek.nasa.gov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551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5707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570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5707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5707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5707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8" grpId="0"/>
      <p:bldP spid="28" grpId="1"/>
      <p:bldP spid="31" grpId="0"/>
      <p:bldP spid="31" grpId="1"/>
      <p:bldP spid="33" grpId="0"/>
      <p:bldP spid="33" grpId="1"/>
      <p:bldP spid="35" grpId="0"/>
      <p:bldP spid="35" grpId="1"/>
      <p:bldP spid="36" grpId="0"/>
      <p:bldP spid="36" grpId="1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Wheels for mobility</a:t>
            </a:r>
          </a:p>
          <a:p>
            <a:r>
              <a:rPr lang="en-US" dirty="0" smtClean="0"/>
              <a:t>RTGs for EPS and TCS</a:t>
            </a:r>
          </a:p>
          <a:p>
            <a:r>
              <a:rPr lang="en-US" dirty="0" smtClean="0"/>
              <a:t>Assisted landing</a:t>
            </a:r>
            <a:endParaRPr lang="en-US" dirty="0"/>
          </a:p>
        </p:txBody>
      </p:sp>
      <p:pic>
        <p:nvPicPr>
          <p:cNvPr id="6" name="TRIM_20181021_113654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32565" y="2115639"/>
            <a:ext cx="5181600" cy="29337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694" y="121649"/>
            <a:ext cx="666718" cy="557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r="23367"/>
          <a:stretch/>
        </p:blipFill>
        <p:spPr>
          <a:xfrm>
            <a:off x="11438878" y="1426196"/>
            <a:ext cx="558807" cy="54902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EB13414-4D03-4E1E-A3D4-D7B016C03BC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5" t="18151" r="64616" b="17720"/>
          <a:stretch/>
        </p:blipFill>
        <p:spPr>
          <a:xfrm>
            <a:off x="11438878" y="764557"/>
            <a:ext cx="576349" cy="5763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23496" y="6549449"/>
            <a:ext cx="43685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Image credits: </a:t>
            </a:r>
            <a:r>
              <a:rPr lang="en-US" sz="1050" dirty="0"/>
              <a:t>NASA </a:t>
            </a:r>
            <a:r>
              <a:rPr lang="it-IT" sz="1050" dirty="0"/>
              <a:t>https://www.youtube.com/watch?v=otNT_Ncnvlg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41707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attention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ARMSTRONG MISSION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694" y="121649"/>
            <a:ext cx="666718" cy="557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r="23367"/>
          <a:stretch/>
        </p:blipFill>
        <p:spPr>
          <a:xfrm>
            <a:off x="11438878" y="1426196"/>
            <a:ext cx="558807" cy="549029"/>
          </a:xfrm>
          <a:prstGeom prst="rect">
            <a:avLst/>
          </a:prstGeom>
        </p:spPr>
      </p:pic>
      <p:pic>
        <p:nvPicPr>
          <p:cNvPr id="8" name="Immagine 8">
            <a:extLst>
              <a:ext uri="{FF2B5EF4-FFF2-40B4-BE49-F238E27FC236}">
                <a16:creationId xmlns:a16="http://schemas.microsoft.com/office/drawing/2014/main" id="{BEB13414-4D03-4E1E-A3D4-D7B016C03B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5" t="18151" r="64616" b="17720"/>
          <a:stretch/>
        </p:blipFill>
        <p:spPr>
          <a:xfrm>
            <a:off x="11438878" y="764557"/>
            <a:ext cx="576349" cy="5763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13128" y="6549449"/>
            <a:ext cx="71657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https://2018.spaceappschallenge.org/challenges/universe-beauty-and-wonder/mission-mars/teams/armstrong/project</a:t>
            </a:r>
          </a:p>
        </p:txBody>
      </p:sp>
    </p:spTree>
    <p:extLst>
      <p:ext uri="{BB962C8B-B14F-4D97-AF65-F5344CB8AC3E}">
        <p14:creationId xmlns:p14="http://schemas.microsoft.com/office/powerpoint/2010/main" val="313084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188</Words>
  <Application>Microsoft Office PowerPoint</Application>
  <PresentationFormat>Widescreen</PresentationFormat>
  <Paragraphs>55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ARMSTRONG</vt:lpstr>
      <vt:lpstr>Aims of the Mission</vt:lpstr>
      <vt:lpstr>Experiments</vt:lpstr>
      <vt:lpstr>Payloads</vt:lpstr>
      <vt:lpstr>Landing Site</vt:lpstr>
      <vt:lpstr>Landing Site</vt:lpstr>
      <vt:lpstr>Configuration Considerations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ARMSTRONG</dc:title>
  <dc:creator>Mathieu Petit</dc:creator>
  <cp:lastModifiedBy>Mathieu Petit</cp:lastModifiedBy>
  <cp:revision>50</cp:revision>
  <dcterms:created xsi:type="dcterms:W3CDTF">2018-10-20T19:19:25Z</dcterms:created>
  <dcterms:modified xsi:type="dcterms:W3CDTF">2018-10-21T11:01:56Z</dcterms:modified>
</cp:coreProperties>
</file>